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9" r:id="rId5"/>
    <p:sldId id="257" r:id="rId6"/>
    <p:sldId id="261" r:id="rId7"/>
    <p:sldId id="263" r:id="rId8"/>
    <p:sldId id="270" r:id="rId9"/>
    <p:sldId id="260" r:id="rId10"/>
    <p:sldId id="259" r:id="rId11"/>
    <p:sldId id="264" r:id="rId12"/>
    <p:sldId id="258" r:id="rId13"/>
  </p:sldIdLst>
  <p:sldSz cx="12192000" cy="6858000"/>
  <p:notesSz cx="6888163" cy="1002188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C72F-0AC4-4020-9125-C4F82DE5D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773C38-C09E-4C65-9DA3-2EA68941D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11726-D5A6-493E-9E64-A2A2B5A4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19191-9849-4E3C-9FBA-1FC9BE55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9BC5-8718-4607-81D1-1F04BBE5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4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2CEFF-BD69-42A5-A04A-9048C6DB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FDE7B-34A3-4E5B-8261-434BD1874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A61CCE-90C6-4639-956C-E6C7188B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B8C338-D26E-4ED2-BC63-F3962C88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29FE6-99DA-485D-A7C4-A54BB03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5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618FE-4F13-4FE3-BEAB-31E76AF60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A5D7E8-B272-4A96-9EA2-2D54838D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39EE49-707C-4358-B7C7-7EDCD368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8643A-48B6-4582-857E-52F9DEE8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49F1B-F01A-4ECE-98EE-A0DAE9F1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8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D24B-6CCA-443A-9FB1-6FFE5E79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2B604F-882E-419F-95CD-FF6EDA9B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C94EE-2603-4AEC-B5C7-093BE85E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6EC497-7166-43AD-9D9D-4622FACF0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A48B6-CA25-4333-9C16-EFAE17F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4745F-6051-4C7E-A18C-6F77C9A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FBD833-1B1C-44DA-9629-5842FE3E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A7D30-129C-4702-AD35-B5B05B18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823B20-472B-49FF-95D9-198588F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E3C16-788F-4E6E-A31E-B7AAE39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3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4602F-21F9-4CDD-BC05-8B476943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1B96C-7877-487E-8A30-45FB28569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24CDD-7CE9-4B4A-9345-653A50BE4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17F6AF-3202-4310-9D65-3700D82F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AB400-114C-4DEB-9469-9D694054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2B8154-6445-40D7-9F23-AA03F49C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E5110-5259-4F54-AA1A-BD0B7B1E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AED8DF-2CD0-4E2A-B3DB-95B18DDEE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D222C7-C9CC-4D8A-9C17-19F18F793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EEC30B-48F1-436A-A716-6D08E319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5AA95B-3A47-4559-A997-5EC7C03900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E84C9-7719-4D3F-BACD-DB0588FC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A750FF-DB1A-463F-80FD-0B9BBA78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54FD4E-D36B-46D3-B6F7-037AA5BB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2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6D9D1-9AC2-4BD9-9881-6609684C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649634-2AA1-43A8-94FC-E1402D04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A19611-E57C-4809-A0BD-754CA945B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ECFC6E-659D-42C3-9801-63A53EA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0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54BBD59-A92F-4925-A2E2-8D933EF1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1E7587-D6E4-4814-B313-9657E9B7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C14D68-4251-4F95-99D1-E0D37CD0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7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A9BCF-BEA3-4DBF-8ABD-A2C53E593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A7F0CF-5277-461F-AF00-CCDAACFB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F92641-7015-48CB-A0E6-384292183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7F08C-1A5B-4820-A04B-2936CD16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2E0E24-FA10-400C-B27B-93FB651B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1ECD-8AD9-4E9F-AA3F-8D3667F9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44B7C-C4A5-448B-AD41-C86F65B6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BCBE94-12AB-4778-8B7B-B9BDE0B3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A3AECE-2EE2-4C44-A0B5-C6A2EDE27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315D76-AB31-4645-AD07-5C451F20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06B89A-8761-446B-9C75-7B13B10A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F87730-7740-464F-AA75-FF4EBB26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61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A91F57D-4F7A-4482-BBFD-A097688D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6F0F78-93C0-4062-ACB1-6989D269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F0D07-ACD1-4660-B169-BE636DA62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CEDB-879F-4E3D-8192-1252D44E9414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FC853-34B4-4BAA-AC31-AB5258E65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53310-E741-44BF-9BC0-0F015962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6DE6D-5EBE-42C8-AEEA-385C0804F5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7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3C5D9-0721-48D5-97BE-F674EA083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053" y="164844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Project 3: Evaluation of telemarketing campaign on sales of long term deposits for a portuguese bank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8B1822-913D-45F3-9AED-D54040A43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/>
          <a:lstStyle/>
          <a:p>
            <a:r>
              <a:rPr lang="pt-BR" dirty="0"/>
              <a:t>E. Ito RA 159086</a:t>
            </a:r>
          </a:p>
          <a:p>
            <a:r>
              <a:rPr lang="pt-BR" dirty="0"/>
              <a:t>T. Nazatto RA 074388</a:t>
            </a:r>
          </a:p>
        </p:txBody>
      </p:sp>
    </p:spTree>
    <p:extLst>
      <p:ext uri="{BB962C8B-B14F-4D97-AF65-F5344CB8AC3E}">
        <p14:creationId xmlns:p14="http://schemas.microsoft.com/office/powerpoint/2010/main" val="1265986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4504-5634-4478-B6CA-17041079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56" y="1519280"/>
            <a:ext cx="10515600" cy="1325563"/>
          </a:xfrm>
        </p:spPr>
        <p:txBody>
          <a:bodyPr/>
          <a:lstStyle/>
          <a:p>
            <a:r>
              <a:rPr lang="pt-BR" dirty="0"/>
              <a:t>RESULTS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50C5B1-E15D-4761-981D-85148B03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1" y="202941"/>
            <a:ext cx="6697405" cy="395824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39C383-5215-4606-A2A4-3546F34D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883" y="4027130"/>
            <a:ext cx="8309894" cy="20821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6FBF9A-7C39-4882-A888-AEB22789C255}"/>
              </a:ext>
            </a:extLst>
          </p:cNvPr>
          <p:cNvSpPr txBox="1"/>
          <p:nvPr/>
        </p:nvSpPr>
        <p:spPr>
          <a:xfrm>
            <a:off x="2544417" y="6228522"/>
            <a:ext cx="15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Moro et Al. [2]</a:t>
            </a:r>
          </a:p>
        </p:txBody>
      </p:sp>
    </p:spTree>
    <p:extLst>
      <p:ext uri="{BB962C8B-B14F-4D97-AF65-F5344CB8AC3E}">
        <p14:creationId xmlns:p14="http://schemas.microsoft.com/office/powerpoint/2010/main" val="14015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10BB7-727D-4823-AF47-081C6AAC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255"/>
            <a:ext cx="10515600" cy="1325563"/>
          </a:xfrm>
        </p:spPr>
        <p:txBody>
          <a:bodyPr/>
          <a:lstStyle/>
          <a:p>
            <a:r>
              <a:rPr lang="pt-BR" dirty="0"/>
              <a:t>CONCLUSION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B58A4-87D0-4165-A6A4-A9D0882B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61" y="1096961"/>
            <a:ext cx="11073468" cy="5405439"/>
          </a:xfrm>
        </p:spPr>
        <p:txBody>
          <a:bodyPr>
            <a:noAutofit/>
          </a:bodyPr>
          <a:lstStyle/>
          <a:p>
            <a:r>
              <a:rPr lang="pt-BR" sz="2400" dirty="0"/>
              <a:t>The data </a:t>
            </a:r>
            <a:r>
              <a:rPr lang="pt-BR" sz="2400" dirty="0" err="1"/>
              <a:t>preparation</a:t>
            </a:r>
            <a:r>
              <a:rPr lang="pt-BR" sz="2400" dirty="0"/>
              <a:t> </a:t>
            </a:r>
            <a:r>
              <a:rPr lang="pt-BR" sz="2400" dirty="0" err="1"/>
              <a:t>at</a:t>
            </a:r>
            <a:r>
              <a:rPr lang="pt-BR" sz="2400" dirty="0"/>
              <a:t> training </a:t>
            </a:r>
            <a:r>
              <a:rPr lang="pt-BR" sz="2400" dirty="0" err="1"/>
              <a:t>phase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important</a:t>
            </a:r>
            <a:r>
              <a:rPr lang="pt-BR" sz="2400" dirty="0"/>
              <a:t> for </a:t>
            </a:r>
            <a:r>
              <a:rPr lang="pt-BR" sz="2400" dirty="0" err="1"/>
              <a:t>better</a:t>
            </a:r>
            <a:r>
              <a:rPr lang="pt-BR" sz="2400" dirty="0"/>
              <a:t>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. </a:t>
            </a:r>
            <a:r>
              <a:rPr lang="pt-BR" sz="2400" dirty="0" err="1"/>
              <a:t>Techniques</a:t>
            </a:r>
            <a:r>
              <a:rPr lang="pt-BR" sz="2400" dirty="0"/>
              <a:t> as SMOTE, feature </a:t>
            </a:r>
            <a:r>
              <a:rPr lang="pt-BR" sz="2400" dirty="0" err="1"/>
              <a:t>selection</a:t>
            </a:r>
            <a:r>
              <a:rPr lang="pt-BR" sz="2400" dirty="0"/>
              <a:t>, </a:t>
            </a:r>
            <a:r>
              <a:rPr lang="pt-BR" sz="2400" dirty="0" err="1"/>
              <a:t>normalization</a:t>
            </a:r>
            <a:r>
              <a:rPr lang="pt-BR" sz="2400" dirty="0"/>
              <a:t> help to </a:t>
            </a:r>
            <a:r>
              <a:rPr lang="pt-BR" sz="2400" dirty="0" err="1"/>
              <a:t>adjust</a:t>
            </a:r>
            <a:r>
              <a:rPr lang="pt-BR" sz="2400" dirty="0"/>
              <a:t> the </a:t>
            </a:r>
            <a:r>
              <a:rPr lang="pt-BR" sz="2400" dirty="0" err="1"/>
              <a:t>model</a:t>
            </a:r>
            <a:r>
              <a:rPr lang="pt-BR" sz="2400" dirty="0"/>
              <a:t> to dataset, and </a:t>
            </a:r>
            <a:r>
              <a:rPr lang="pt-BR" sz="2400" dirty="0" err="1"/>
              <a:t>quality</a:t>
            </a:r>
            <a:r>
              <a:rPr lang="pt-BR" sz="2400" dirty="0"/>
              <a:t> of </a:t>
            </a:r>
            <a:r>
              <a:rPr lang="pt-BR" sz="2400" dirty="0" err="1"/>
              <a:t>metrics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better</a:t>
            </a:r>
            <a:r>
              <a:rPr lang="pt-BR" sz="2400" dirty="0"/>
              <a:t>.</a:t>
            </a:r>
          </a:p>
          <a:p>
            <a:r>
              <a:rPr lang="pt-BR" sz="2400" dirty="0"/>
              <a:t>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classifier</a:t>
            </a:r>
            <a:r>
              <a:rPr lang="pt-BR" sz="2400" dirty="0"/>
              <a:t> </a:t>
            </a:r>
            <a:r>
              <a:rPr lang="pt-BR" sz="2400" dirty="0" err="1"/>
              <a:t>has</a:t>
            </a:r>
            <a:r>
              <a:rPr lang="pt-BR" sz="2400" dirty="0"/>
              <a:t> the </a:t>
            </a:r>
            <a:r>
              <a:rPr lang="pt-BR" sz="2400" dirty="0" err="1"/>
              <a:t>better</a:t>
            </a:r>
            <a:r>
              <a:rPr lang="pt-BR" sz="2400" dirty="0"/>
              <a:t> performance in the </a:t>
            </a:r>
            <a:r>
              <a:rPr lang="pt-BR" sz="2400" dirty="0" err="1"/>
              <a:t>classification</a:t>
            </a:r>
            <a:r>
              <a:rPr lang="pt-BR" sz="2400" dirty="0"/>
              <a:t> of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. RFE penalizes the </a:t>
            </a:r>
            <a:r>
              <a:rPr lang="pt-BR" sz="2400" dirty="0" err="1"/>
              <a:t>numerical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and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not</a:t>
            </a:r>
            <a:r>
              <a:rPr lang="pt-BR" sz="2400" dirty="0"/>
              <a:t> penalizes the </a:t>
            </a:r>
            <a:r>
              <a:rPr lang="pt-BR" sz="2400" dirty="0" err="1"/>
              <a:t>features</a:t>
            </a:r>
            <a:r>
              <a:rPr lang="pt-BR" sz="2400" dirty="0"/>
              <a:t> </a:t>
            </a:r>
            <a:r>
              <a:rPr lang="pt-BR" sz="2400" dirty="0" err="1"/>
              <a:t>less</a:t>
            </a:r>
            <a:r>
              <a:rPr lang="pt-BR" sz="2400" dirty="0"/>
              <a:t> </a:t>
            </a:r>
            <a:r>
              <a:rPr lang="pt-BR" sz="2400" dirty="0" err="1"/>
              <a:t>significant</a:t>
            </a:r>
            <a:r>
              <a:rPr lang="pt-BR" sz="2400" dirty="0"/>
              <a:t>.</a:t>
            </a:r>
          </a:p>
          <a:p>
            <a:r>
              <a:rPr lang="pt-BR" sz="2400" dirty="0"/>
              <a:t>Moro et Al. [2] </a:t>
            </a:r>
            <a:r>
              <a:rPr lang="pt-BR" sz="2400" dirty="0" err="1"/>
              <a:t>used</a:t>
            </a:r>
            <a:r>
              <a:rPr lang="pt-BR" sz="2400" dirty="0"/>
              <a:t> </a:t>
            </a:r>
            <a:r>
              <a:rPr lang="pt-BR" sz="2400" dirty="0" err="1"/>
              <a:t>sensibility</a:t>
            </a:r>
            <a:r>
              <a:rPr lang="pt-BR" sz="2400" dirty="0"/>
              <a:t> </a:t>
            </a:r>
            <a:r>
              <a:rPr lang="pt-BR" sz="2400" dirty="0" err="1"/>
              <a:t>analysis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the </a:t>
            </a:r>
            <a:r>
              <a:rPr lang="pt-BR" sz="2400" dirty="0" err="1"/>
              <a:t>following</a:t>
            </a:r>
            <a:r>
              <a:rPr lang="pt-BR" sz="2400" dirty="0"/>
              <a:t> more </a:t>
            </a:r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: euribor3m, </a:t>
            </a:r>
            <a:r>
              <a:rPr lang="pt-BR" sz="2400" dirty="0" err="1"/>
              <a:t>call</a:t>
            </a:r>
            <a:r>
              <a:rPr lang="pt-BR" sz="2400" dirty="0"/>
              <a:t> </a:t>
            </a:r>
            <a:r>
              <a:rPr lang="pt-BR" sz="2400" dirty="0" err="1"/>
              <a:t>duration</a:t>
            </a:r>
            <a:r>
              <a:rPr lang="pt-BR" sz="2400" dirty="0"/>
              <a:t> and as </a:t>
            </a:r>
            <a:r>
              <a:rPr lang="pt-BR" sz="2400" dirty="0" err="1"/>
              <a:t>customers</a:t>
            </a:r>
            <a:r>
              <a:rPr lang="pt-BR" sz="2400" dirty="0"/>
              <a:t> are </a:t>
            </a:r>
            <a:r>
              <a:rPr lang="pt-BR" sz="2400" dirty="0" err="1"/>
              <a:t>approached</a:t>
            </a:r>
            <a:r>
              <a:rPr lang="pt-BR" sz="2400" dirty="0"/>
              <a:t> (campaign, </a:t>
            </a:r>
            <a:r>
              <a:rPr lang="pt-BR" sz="2400" dirty="0" err="1"/>
              <a:t>contact</a:t>
            </a:r>
            <a:r>
              <a:rPr lang="pt-BR" sz="2400" dirty="0"/>
              <a:t>). </a:t>
            </a:r>
            <a:r>
              <a:rPr lang="pt-BR" sz="2400" dirty="0" err="1"/>
              <a:t>We</a:t>
            </a:r>
            <a:r>
              <a:rPr lang="pt-BR" sz="2400" dirty="0"/>
              <a:t> </a:t>
            </a:r>
            <a:r>
              <a:rPr lang="pt-BR" sz="2400" dirty="0" err="1"/>
              <a:t>obtained</a:t>
            </a:r>
            <a:r>
              <a:rPr lang="pt-BR" sz="2400" dirty="0"/>
              <a:t> </a:t>
            </a:r>
            <a:r>
              <a:rPr lang="pt-BR" sz="2400" dirty="0" err="1"/>
              <a:t>almost</a:t>
            </a:r>
            <a:r>
              <a:rPr lang="pt-BR" sz="2400" dirty="0"/>
              <a:t> the </a:t>
            </a:r>
            <a:r>
              <a:rPr lang="pt-BR" sz="2400" dirty="0" err="1"/>
              <a:t>same</a:t>
            </a:r>
            <a:r>
              <a:rPr lang="pt-BR" sz="2400" dirty="0"/>
              <a:t> </a:t>
            </a:r>
            <a:r>
              <a:rPr lang="pt-BR" sz="2400" dirty="0" err="1"/>
              <a:t>conclusions</a:t>
            </a:r>
            <a:r>
              <a:rPr lang="pt-BR" sz="2400" dirty="0"/>
              <a:t>, </a:t>
            </a:r>
            <a:r>
              <a:rPr lang="pt-BR" sz="2400" dirty="0" err="1"/>
              <a:t>using</a:t>
            </a:r>
            <a:r>
              <a:rPr lang="pt-BR" sz="2400" dirty="0"/>
              <a:t> DT feature importance,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addicional</a:t>
            </a:r>
            <a:r>
              <a:rPr lang="pt-BR" sz="2400" dirty="0"/>
              <a:t> features in the </a:t>
            </a:r>
            <a:r>
              <a:rPr lang="pt-BR" sz="2400" dirty="0" err="1"/>
              <a:t>context</a:t>
            </a:r>
            <a:r>
              <a:rPr lang="pt-BR" sz="2400" dirty="0"/>
              <a:t> social-</a:t>
            </a:r>
            <a:r>
              <a:rPr lang="pt-BR" sz="2400" dirty="0" err="1"/>
              <a:t>economics</a:t>
            </a:r>
            <a:r>
              <a:rPr lang="pt-BR" sz="2400" dirty="0"/>
              <a:t> as </a:t>
            </a:r>
            <a:r>
              <a:rPr lang="pt-BR" sz="2400" dirty="0" err="1"/>
              <a:t>number</a:t>
            </a:r>
            <a:r>
              <a:rPr lang="pt-BR" sz="2400" dirty="0"/>
              <a:t> of </a:t>
            </a:r>
            <a:r>
              <a:rPr lang="pt-BR" sz="2400" dirty="0" err="1"/>
              <a:t>employees</a:t>
            </a:r>
            <a:r>
              <a:rPr lang="pt-BR" sz="2400" dirty="0"/>
              <a:t>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confidence</a:t>
            </a:r>
            <a:r>
              <a:rPr lang="pt-BR" sz="2400" dirty="0"/>
              <a:t> index, </a:t>
            </a:r>
            <a:r>
              <a:rPr lang="pt-BR" sz="2400" dirty="0" err="1"/>
              <a:t>consumer</a:t>
            </a:r>
            <a:r>
              <a:rPr lang="pt-BR" sz="2400" dirty="0"/>
              <a:t> </a:t>
            </a:r>
            <a:r>
              <a:rPr lang="pt-BR" sz="2400" dirty="0" err="1"/>
              <a:t>price</a:t>
            </a:r>
            <a:r>
              <a:rPr lang="pt-BR" sz="2400" dirty="0"/>
              <a:t> index. And social atributes as age (40 </a:t>
            </a:r>
            <a:r>
              <a:rPr lang="pt-BR" sz="2400" dirty="0" err="1"/>
              <a:t>years</a:t>
            </a:r>
            <a:r>
              <a:rPr lang="pt-BR" sz="2400" dirty="0"/>
              <a:t> in </a:t>
            </a:r>
            <a:r>
              <a:rPr lang="pt-BR" sz="2400" dirty="0" err="1"/>
              <a:t>average</a:t>
            </a:r>
            <a:r>
              <a:rPr lang="pt-BR" sz="2400" dirty="0"/>
              <a:t>), </a:t>
            </a:r>
            <a:r>
              <a:rPr lang="pt-BR" sz="2400" dirty="0" err="1"/>
              <a:t>education</a:t>
            </a:r>
            <a:r>
              <a:rPr lang="pt-BR" sz="2400" dirty="0"/>
              <a:t>, and importante </a:t>
            </a:r>
            <a:r>
              <a:rPr lang="pt-BR" sz="2400" dirty="0" err="1"/>
              <a:t>day</a:t>
            </a:r>
            <a:r>
              <a:rPr lang="pt-BR" sz="2400" dirty="0"/>
              <a:t> of </a:t>
            </a:r>
            <a:r>
              <a:rPr lang="pt-BR" sz="2400" dirty="0" err="1"/>
              <a:t>week</a:t>
            </a:r>
            <a:r>
              <a:rPr lang="pt-BR" sz="2400" dirty="0"/>
              <a:t> (</a:t>
            </a:r>
            <a:r>
              <a:rPr lang="pt-BR" sz="2400" dirty="0" err="1"/>
              <a:t>monday</a:t>
            </a:r>
            <a:r>
              <a:rPr lang="pt-BR" sz="2400" dirty="0"/>
              <a:t>).</a:t>
            </a:r>
          </a:p>
          <a:p>
            <a:r>
              <a:rPr lang="pt-BR" sz="2400" dirty="0"/>
              <a:t>In case of dataset </a:t>
            </a:r>
            <a:r>
              <a:rPr lang="pt-BR" sz="2400" dirty="0" err="1"/>
              <a:t>containing</a:t>
            </a:r>
            <a:r>
              <a:rPr lang="pt-BR" sz="2400" dirty="0"/>
              <a:t> </a:t>
            </a:r>
            <a:r>
              <a:rPr lang="pt-BR" sz="2400" dirty="0" err="1"/>
              <a:t>numerical</a:t>
            </a:r>
            <a:r>
              <a:rPr lang="pt-BR" sz="2400" dirty="0"/>
              <a:t> and </a:t>
            </a:r>
            <a:r>
              <a:rPr lang="pt-BR" sz="2400" dirty="0" err="1"/>
              <a:t>categorical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r>
              <a:rPr lang="pt-BR" sz="2400" dirty="0"/>
              <a:t>, the </a:t>
            </a:r>
            <a:r>
              <a:rPr lang="pt-BR" sz="2400" dirty="0" err="1"/>
              <a:t>only</a:t>
            </a:r>
            <a:r>
              <a:rPr lang="pt-BR" sz="2400" dirty="0"/>
              <a:t> use of Decision </a:t>
            </a:r>
            <a:r>
              <a:rPr lang="pt-BR" sz="2400" dirty="0" err="1"/>
              <a:t>Tree</a:t>
            </a:r>
            <a:r>
              <a:rPr lang="pt-BR" sz="2400" dirty="0"/>
              <a:t> </a:t>
            </a:r>
            <a:r>
              <a:rPr lang="pt-BR" sz="2400" dirty="0" err="1"/>
              <a:t>would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recommendable</a:t>
            </a:r>
            <a:r>
              <a:rPr lang="pt-BR" sz="2400" dirty="0"/>
              <a:t>. </a:t>
            </a:r>
            <a:r>
              <a:rPr lang="pt-BR" sz="2400" dirty="0" err="1"/>
              <a:t>Not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to use </a:t>
            </a:r>
            <a:r>
              <a:rPr lang="pt-BR" sz="2400" dirty="0" err="1"/>
              <a:t>Logistic</a:t>
            </a:r>
            <a:r>
              <a:rPr lang="pt-BR" sz="2400" dirty="0"/>
              <a:t> </a:t>
            </a:r>
            <a:r>
              <a:rPr lang="pt-BR" sz="2400" dirty="0" err="1"/>
              <a:t>Regression</a:t>
            </a:r>
            <a:r>
              <a:rPr lang="pt-BR" sz="2400" dirty="0"/>
              <a:t> </a:t>
            </a:r>
            <a:r>
              <a:rPr lang="pt-BR" sz="2400" dirty="0" err="1"/>
              <a:t>nor</a:t>
            </a:r>
            <a:r>
              <a:rPr lang="pt-BR" sz="2400" dirty="0"/>
              <a:t> RFE for feature importance.</a:t>
            </a:r>
          </a:p>
        </p:txBody>
      </p:sp>
    </p:spTree>
    <p:extLst>
      <p:ext uri="{BB962C8B-B14F-4D97-AF65-F5344CB8AC3E}">
        <p14:creationId xmlns:p14="http://schemas.microsoft.com/office/powerpoint/2010/main" val="15227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A1AC4-241E-49E0-8AFC-D470AA61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26" y="548562"/>
            <a:ext cx="9970835" cy="55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C42A-45D5-4588-865D-DBBB2DF7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CONTENTS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B1184C-47DC-4742-9E90-96668B80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</a:t>
            </a:r>
          </a:p>
          <a:p>
            <a:r>
              <a:rPr lang="pt-BR" dirty="0"/>
              <a:t>OBJECTIVE</a:t>
            </a:r>
          </a:p>
          <a:p>
            <a:r>
              <a:rPr lang="pt-BR" dirty="0"/>
              <a:t>MACHINE LEARNING PROCESS</a:t>
            </a:r>
          </a:p>
          <a:p>
            <a:r>
              <a:rPr lang="pt-BR" dirty="0"/>
              <a:t>DECISION TREE</a:t>
            </a:r>
          </a:p>
          <a:p>
            <a:r>
              <a:rPr lang="pt-BR" dirty="0"/>
              <a:t>RESULTS</a:t>
            </a:r>
          </a:p>
          <a:p>
            <a:r>
              <a:rPr lang="pt-BR" dirty="0"/>
              <a:t>CONCLUSION</a:t>
            </a:r>
          </a:p>
          <a:p>
            <a:r>
              <a:rPr lang="pt-BR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387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PROBLEM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21" y="13539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/>
              <a:t>Is</a:t>
            </a:r>
            <a:r>
              <a:rPr lang="pt-BR" dirty="0"/>
              <a:t> it </a:t>
            </a:r>
            <a:r>
              <a:rPr lang="pt-BR" dirty="0" err="1"/>
              <a:t>possible</a:t>
            </a:r>
            <a:r>
              <a:rPr lang="pt-BR" dirty="0"/>
              <a:t> to </a:t>
            </a:r>
            <a:r>
              <a:rPr lang="pt-BR" dirty="0" err="1"/>
              <a:t>predict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a marketing </a:t>
            </a:r>
            <a:r>
              <a:rPr lang="pt-BR" dirty="0" err="1"/>
              <a:t>call</a:t>
            </a:r>
            <a:r>
              <a:rPr lang="pt-BR" dirty="0"/>
              <a:t> center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succeed</a:t>
            </a:r>
            <a:r>
              <a:rPr lang="pt-BR" dirty="0"/>
              <a:t> to </a:t>
            </a:r>
            <a:r>
              <a:rPr lang="pt-BR" dirty="0" err="1"/>
              <a:t>sell</a:t>
            </a:r>
            <a:r>
              <a:rPr lang="pt-BR" dirty="0"/>
              <a:t> a long 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deposits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machine learning approach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collected</a:t>
            </a:r>
            <a:r>
              <a:rPr lang="pt-BR" dirty="0"/>
              <a:t> data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</a:t>
            </a:r>
            <a:r>
              <a:rPr lang="pt-BR" dirty="0" err="1"/>
              <a:t>customer</a:t>
            </a:r>
            <a:r>
              <a:rPr lang="pt-BR" dirty="0"/>
              <a:t> atributes, </a:t>
            </a:r>
            <a:r>
              <a:rPr lang="pt-BR" dirty="0" err="1"/>
              <a:t>approching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, and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momentum?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a telemarketing campaign, </a:t>
            </a:r>
            <a:r>
              <a:rPr lang="pt-BR" dirty="0" err="1"/>
              <a:t>realized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year</a:t>
            </a:r>
            <a:r>
              <a:rPr lang="pt-BR" dirty="0"/>
              <a:t> 2008 to 2013, of a portuguese bank to capitalize more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customers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long term deposits for </a:t>
            </a:r>
            <a:r>
              <a:rPr lang="pt-BR" dirty="0" err="1"/>
              <a:t>payment</a:t>
            </a:r>
            <a:r>
              <a:rPr lang="pt-BR" dirty="0"/>
              <a:t> of </a:t>
            </a:r>
            <a:r>
              <a:rPr lang="pt-BR" dirty="0" err="1"/>
              <a:t>interest</a:t>
            </a:r>
            <a:r>
              <a:rPr lang="pt-BR" dirty="0"/>
              <a:t> rate, </a:t>
            </a:r>
            <a:r>
              <a:rPr lang="pt-BR" dirty="0" err="1"/>
              <a:t>that</a:t>
            </a:r>
            <a:r>
              <a:rPr lang="pt-BR" dirty="0"/>
              <a:t> competes </a:t>
            </a:r>
            <a:r>
              <a:rPr lang="pt-BR" dirty="0" err="1"/>
              <a:t>with</a:t>
            </a:r>
            <a:r>
              <a:rPr lang="pt-BR" dirty="0"/>
              <a:t> the </a:t>
            </a:r>
            <a:r>
              <a:rPr lang="pt-BR" dirty="0" err="1"/>
              <a:t>reference</a:t>
            </a:r>
            <a:r>
              <a:rPr lang="pt-BR" dirty="0"/>
              <a:t> index euribor3m, </a:t>
            </a:r>
            <a:r>
              <a:rPr lang="pt-BR" dirty="0" err="1"/>
              <a:t>controlled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European</a:t>
            </a:r>
            <a:r>
              <a:rPr lang="pt-BR" dirty="0"/>
              <a:t> Central Bank.</a:t>
            </a:r>
          </a:p>
          <a:p>
            <a:r>
              <a:rPr lang="pt-BR" dirty="0"/>
              <a:t>The dataset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use, </a:t>
            </a:r>
            <a:r>
              <a:rPr lang="pt-BR" dirty="0" err="1"/>
              <a:t>available</a:t>
            </a:r>
            <a:r>
              <a:rPr lang="pt-BR" dirty="0"/>
              <a:t> in UCI [1] and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 err="1"/>
              <a:t>contains</a:t>
            </a:r>
            <a:r>
              <a:rPr lang="pt-BR" dirty="0"/>
              <a:t> data of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approached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means</a:t>
            </a:r>
            <a:r>
              <a:rPr lang="pt-BR" dirty="0"/>
              <a:t> of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calls</a:t>
            </a:r>
            <a:r>
              <a:rPr lang="pt-BR" dirty="0"/>
              <a:t> (</a:t>
            </a:r>
            <a:r>
              <a:rPr lang="pt-BR" dirty="0" err="1"/>
              <a:t>cell</a:t>
            </a:r>
            <a:r>
              <a:rPr lang="pt-BR" dirty="0"/>
              <a:t>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fixed</a:t>
            </a:r>
            <a:r>
              <a:rPr lang="pt-BR" dirty="0"/>
              <a:t> </a:t>
            </a:r>
            <a:r>
              <a:rPr lang="pt-BR" dirty="0" err="1"/>
              <a:t>telephone</a:t>
            </a:r>
            <a:r>
              <a:rPr lang="pt-BR" dirty="0"/>
              <a:t> set) </a:t>
            </a:r>
            <a:r>
              <a:rPr lang="pt-BR" dirty="0" err="1"/>
              <a:t>from</a:t>
            </a:r>
            <a:r>
              <a:rPr lang="pt-BR" dirty="0"/>
              <a:t> marketing </a:t>
            </a:r>
            <a:r>
              <a:rPr lang="pt-BR" dirty="0" err="1"/>
              <a:t>call</a:t>
            </a:r>
            <a:r>
              <a:rPr lang="pt-BR" dirty="0"/>
              <a:t> center, </a:t>
            </a:r>
            <a:r>
              <a:rPr lang="pt-BR" dirty="0" err="1"/>
              <a:t>contracted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the bank. The </a:t>
            </a:r>
            <a:r>
              <a:rPr lang="pt-BR" dirty="0" err="1"/>
              <a:t>operator</a:t>
            </a:r>
            <a:r>
              <a:rPr lang="pt-BR" dirty="0"/>
              <a:t> tries to </a:t>
            </a:r>
            <a:r>
              <a:rPr lang="pt-BR" dirty="0" err="1"/>
              <a:t>convince</a:t>
            </a:r>
            <a:r>
              <a:rPr lang="pt-BR" dirty="0"/>
              <a:t> the </a:t>
            </a:r>
            <a:r>
              <a:rPr lang="pt-BR" dirty="0" err="1"/>
              <a:t>customer</a:t>
            </a:r>
            <a:r>
              <a:rPr lang="pt-BR" dirty="0"/>
              <a:t> to </a:t>
            </a:r>
            <a:r>
              <a:rPr lang="pt-BR" dirty="0" err="1"/>
              <a:t>accept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explaning</a:t>
            </a:r>
            <a:r>
              <a:rPr lang="pt-BR" dirty="0"/>
              <a:t> its </a:t>
            </a:r>
            <a:r>
              <a:rPr lang="pt-BR" dirty="0" err="1"/>
              <a:t>advantages</a:t>
            </a:r>
            <a:r>
              <a:rPr lang="pt-BR" dirty="0"/>
              <a:t> in a </a:t>
            </a:r>
            <a:r>
              <a:rPr lang="pt-BR" dirty="0" err="1"/>
              <a:t>phone</a:t>
            </a:r>
            <a:r>
              <a:rPr lang="pt-BR" dirty="0"/>
              <a:t>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certain</a:t>
            </a:r>
            <a:r>
              <a:rPr lang="pt-BR" dirty="0"/>
              <a:t> </a:t>
            </a:r>
            <a:r>
              <a:rPr lang="pt-BR" dirty="0" err="1"/>
              <a:t>duration</a:t>
            </a:r>
            <a:r>
              <a:rPr lang="pt-BR" dirty="0"/>
              <a:t>, 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personnal</a:t>
            </a:r>
            <a:r>
              <a:rPr lang="pt-BR" dirty="0"/>
              <a:t> data (age, </a:t>
            </a:r>
            <a:r>
              <a:rPr lang="pt-BR" dirty="0" err="1"/>
              <a:t>education</a:t>
            </a:r>
            <a:r>
              <a:rPr lang="pt-BR" dirty="0"/>
              <a:t>, </a:t>
            </a:r>
            <a:r>
              <a:rPr lang="pt-BR" dirty="0" err="1"/>
              <a:t>job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 are </a:t>
            </a:r>
            <a:r>
              <a:rPr lang="pt-BR" dirty="0" err="1"/>
              <a:t>registered</a:t>
            </a:r>
            <a:r>
              <a:rPr lang="pt-BR" dirty="0"/>
              <a:t>, as </a:t>
            </a:r>
            <a:r>
              <a:rPr lang="pt-BR" dirty="0" err="1"/>
              <a:t>well</a:t>
            </a:r>
            <a:r>
              <a:rPr lang="pt-BR" dirty="0"/>
              <a:t> as it </a:t>
            </a:r>
            <a:r>
              <a:rPr lang="pt-BR" dirty="0" err="1"/>
              <a:t>registered</a:t>
            </a:r>
            <a:r>
              <a:rPr lang="pt-BR" dirty="0"/>
              <a:t> data of social </a:t>
            </a:r>
            <a:r>
              <a:rPr lang="pt-BR" dirty="0" err="1"/>
              <a:t>economics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the momentum (</a:t>
            </a:r>
            <a:r>
              <a:rPr lang="pt-BR" dirty="0" err="1"/>
              <a:t>number</a:t>
            </a:r>
            <a:r>
              <a:rPr lang="pt-BR" dirty="0"/>
              <a:t> of </a:t>
            </a:r>
            <a:r>
              <a:rPr lang="pt-BR" dirty="0" err="1"/>
              <a:t>employees</a:t>
            </a:r>
            <a:r>
              <a:rPr lang="pt-BR" dirty="0"/>
              <a:t>, euribor3m rate, </a:t>
            </a:r>
            <a:r>
              <a:rPr lang="pt-BR" dirty="0" err="1"/>
              <a:t>confidence</a:t>
            </a:r>
            <a:r>
              <a:rPr lang="pt-BR" dirty="0"/>
              <a:t> rate index, </a:t>
            </a:r>
            <a:r>
              <a:rPr lang="pt-BR" dirty="0" err="1"/>
              <a:t>etc</a:t>
            </a:r>
            <a:r>
              <a:rPr lang="pt-BR" dirty="0"/>
              <a:t>), </a:t>
            </a:r>
            <a:r>
              <a:rPr lang="pt-BR" dirty="0" err="1"/>
              <a:t>at</a:t>
            </a:r>
            <a:r>
              <a:rPr lang="pt-BR" dirty="0"/>
              <a:t> the </a:t>
            </a:r>
            <a:r>
              <a:rPr lang="pt-BR" dirty="0" err="1"/>
              <a:t>end</a:t>
            </a:r>
            <a:r>
              <a:rPr lang="pt-BR" dirty="0"/>
              <a:t> of interview,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registered</a:t>
            </a:r>
            <a:r>
              <a:rPr lang="pt-BR" dirty="0"/>
              <a:t> the final </a:t>
            </a:r>
            <a:r>
              <a:rPr lang="pt-BR" dirty="0" err="1"/>
              <a:t>outcome</a:t>
            </a:r>
            <a:r>
              <a:rPr lang="pt-BR" dirty="0"/>
              <a:t>: </a:t>
            </a:r>
            <a:r>
              <a:rPr lang="pt-BR" dirty="0" err="1"/>
              <a:t>accepted</a:t>
            </a:r>
            <a:r>
              <a:rPr lang="pt-BR" dirty="0"/>
              <a:t> the </a:t>
            </a:r>
            <a:r>
              <a:rPr lang="pt-BR" dirty="0" err="1"/>
              <a:t>plan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.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to compare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outcomes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Moro </a:t>
            </a:r>
            <a:r>
              <a:rPr lang="pt-BR" dirty="0" err="1"/>
              <a:t>el</a:t>
            </a:r>
            <a:r>
              <a:rPr lang="pt-BR" dirty="0"/>
              <a:t> At.,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originally</a:t>
            </a:r>
            <a:r>
              <a:rPr lang="pt-BR" dirty="0"/>
              <a:t> </a:t>
            </a:r>
            <a:r>
              <a:rPr lang="pt-BR" dirty="0" err="1"/>
              <a:t>studied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, and </a:t>
            </a:r>
            <a:r>
              <a:rPr lang="pt-BR" dirty="0" err="1"/>
              <a:t>another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articles</a:t>
            </a:r>
            <a:r>
              <a:rPr lang="pt-BR" dirty="0"/>
              <a:t> in internet , [3] and [4],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the </a:t>
            </a:r>
            <a:r>
              <a:rPr lang="pt-BR" dirty="0" err="1"/>
              <a:t>same</a:t>
            </a:r>
            <a:r>
              <a:rPr lang="pt-BR" dirty="0"/>
              <a:t> dataset [1].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EE1A9-E995-47A5-9113-98786292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OBJECTIVE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C549870-A0E4-489C-A7DC-381527B6A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4984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evaluate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prediction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fits</a:t>
            </a:r>
            <a:r>
              <a:rPr lang="pt-BR" dirty="0"/>
              <a:t> on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dataset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training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where</a:t>
            </a:r>
            <a:r>
              <a:rPr lang="pt-BR" dirty="0"/>
              <a:t> the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. As the dataset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composed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numerical</a:t>
            </a:r>
            <a:r>
              <a:rPr lang="pt-BR" dirty="0"/>
              <a:t> and </a:t>
            </a:r>
            <a:r>
              <a:rPr lang="pt-BR" dirty="0" err="1"/>
              <a:t>categorical</a:t>
            </a:r>
            <a:r>
              <a:rPr lang="pt-BR" dirty="0"/>
              <a:t> feature,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try</a:t>
            </a:r>
            <a:r>
              <a:rPr lang="pt-BR" dirty="0"/>
              <a:t> </a:t>
            </a:r>
            <a:r>
              <a:rPr lang="pt-BR" dirty="0" err="1"/>
              <a:t>Logistic</a:t>
            </a:r>
            <a:r>
              <a:rPr lang="pt-BR" dirty="0"/>
              <a:t> </a:t>
            </a:r>
            <a:r>
              <a:rPr lang="pt-BR" dirty="0" err="1"/>
              <a:t>Regression</a:t>
            </a:r>
            <a:r>
              <a:rPr lang="pt-BR" dirty="0"/>
              <a:t> and Decision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Classifiers</a:t>
            </a:r>
            <a:r>
              <a:rPr lang="pt-BR" dirty="0"/>
              <a:t>. </a:t>
            </a:r>
            <a:r>
              <a:rPr lang="pt-BR" dirty="0" err="1"/>
              <a:t>Also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provide</a:t>
            </a:r>
            <a:r>
              <a:rPr lang="pt-BR" dirty="0"/>
              <a:t> na </a:t>
            </a:r>
            <a:r>
              <a:rPr lang="pt-BR" dirty="0" err="1"/>
              <a:t>explanation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on more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and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compare the </a:t>
            </a:r>
            <a:r>
              <a:rPr lang="pt-BR" dirty="0" err="1"/>
              <a:t>models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reference</a:t>
            </a:r>
            <a:r>
              <a:rPr lang="pt-BR" dirty="0"/>
              <a:t> cases.</a:t>
            </a:r>
          </a:p>
          <a:p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hyphotesis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to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the </a:t>
            </a:r>
            <a:r>
              <a:rPr lang="pt-BR" dirty="0" err="1"/>
              <a:t>attention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inicial </a:t>
            </a:r>
            <a:r>
              <a:rPr lang="pt-BR" dirty="0" err="1"/>
              <a:t>phase</a:t>
            </a:r>
            <a:r>
              <a:rPr lang="pt-BR" dirty="0"/>
              <a:t>, </a:t>
            </a:r>
            <a:r>
              <a:rPr lang="pt-BR" dirty="0" err="1"/>
              <a:t>at</a:t>
            </a:r>
            <a:r>
              <a:rPr lang="pt-BR" dirty="0"/>
              <a:t> data </a:t>
            </a:r>
            <a:r>
              <a:rPr lang="pt-BR" dirty="0" err="1"/>
              <a:t>preparation</a:t>
            </a:r>
            <a:r>
              <a:rPr lang="pt-BR" dirty="0"/>
              <a:t>, improves the </a:t>
            </a:r>
            <a:r>
              <a:rPr lang="pt-BR" dirty="0" err="1"/>
              <a:t>metrics</a:t>
            </a:r>
            <a:r>
              <a:rPr lang="pt-BR" dirty="0"/>
              <a:t> and </a:t>
            </a:r>
            <a:r>
              <a:rPr lang="pt-BR" dirty="0" err="1"/>
              <a:t>conclusions</a:t>
            </a:r>
            <a:r>
              <a:rPr lang="pt-BR" dirty="0"/>
              <a:t>. </a:t>
            </a:r>
          </a:p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SMOTE (</a:t>
            </a:r>
            <a:r>
              <a:rPr lang="pt-BR" dirty="0" err="1"/>
              <a:t>Synthetic</a:t>
            </a:r>
            <a:r>
              <a:rPr lang="pt-BR" dirty="0"/>
              <a:t> </a:t>
            </a:r>
            <a:r>
              <a:rPr lang="pt-BR" dirty="0" err="1"/>
              <a:t>Minority</a:t>
            </a:r>
            <a:r>
              <a:rPr lang="pt-BR" dirty="0"/>
              <a:t> Over-</a:t>
            </a:r>
            <a:r>
              <a:rPr lang="pt-BR" dirty="0" err="1"/>
              <a:t>Sampling</a:t>
            </a:r>
            <a:r>
              <a:rPr lang="pt-BR" dirty="0"/>
              <a:t> </a:t>
            </a:r>
            <a:r>
              <a:rPr lang="pt-BR" dirty="0" err="1"/>
              <a:t>Technique</a:t>
            </a:r>
            <a:r>
              <a:rPr lang="pt-BR" dirty="0"/>
              <a:t>) to </a:t>
            </a:r>
            <a:r>
              <a:rPr lang="pt-BR" dirty="0" err="1"/>
              <a:t>apply</a:t>
            </a:r>
            <a:r>
              <a:rPr lang="pt-BR" dirty="0"/>
              <a:t> to </a:t>
            </a:r>
            <a:r>
              <a:rPr lang="pt-BR" dirty="0" err="1"/>
              <a:t>imbalanced</a:t>
            </a:r>
            <a:r>
              <a:rPr lang="pt-BR" dirty="0"/>
              <a:t> </a:t>
            </a:r>
            <a:r>
              <a:rPr lang="pt-BR" dirty="0" err="1"/>
              <a:t>datasets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negative and positive cases, </a:t>
            </a:r>
            <a:r>
              <a:rPr lang="pt-BR" dirty="0" err="1"/>
              <a:t>dummy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for </a:t>
            </a:r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features</a:t>
            </a:r>
            <a:r>
              <a:rPr lang="pt-BR" dirty="0"/>
              <a:t>, normalization. </a:t>
            </a:r>
          </a:p>
          <a:p>
            <a:r>
              <a:rPr lang="pt-BR" dirty="0"/>
              <a:t>For the </a:t>
            </a:r>
            <a:r>
              <a:rPr lang="pt-BR" dirty="0" err="1"/>
              <a:t>metrics</a:t>
            </a:r>
            <a:r>
              <a:rPr lang="pt-BR" dirty="0"/>
              <a:t>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use </a:t>
            </a:r>
            <a:r>
              <a:rPr lang="pt-BR" dirty="0" err="1"/>
              <a:t>classification_report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confusion</a:t>
            </a:r>
            <a:r>
              <a:rPr lang="pt-BR" dirty="0"/>
              <a:t> </a:t>
            </a:r>
            <a:r>
              <a:rPr lang="pt-BR" dirty="0" err="1"/>
              <a:t>matrix</a:t>
            </a:r>
            <a:r>
              <a:rPr lang="pt-BR" dirty="0"/>
              <a:t>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accuracy</a:t>
            </a:r>
            <a:r>
              <a:rPr lang="pt-BR" dirty="0"/>
              <a:t>, </a:t>
            </a:r>
            <a:r>
              <a:rPr lang="pt-BR" dirty="0" err="1"/>
              <a:t>precision</a:t>
            </a:r>
            <a:r>
              <a:rPr lang="pt-BR" dirty="0"/>
              <a:t>, recall and f1-score.</a:t>
            </a:r>
          </a:p>
          <a:p>
            <a:r>
              <a:rPr lang="pt-BR" dirty="0"/>
              <a:t>For </a:t>
            </a:r>
            <a:r>
              <a:rPr lang="pt-BR" dirty="0" err="1"/>
              <a:t>qualitative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(A.Q.),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intend</a:t>
            </a:r>
            <a:r>
              <a:rPr lang="pt-BR" dirty="0"/>
              <a:t> to use feature importance, RFE (</a:t>
            </a:r>
            <a:r>
              <a:rPr lang="pt-BR" dirty="0" err="1"/>
              <a:t>Recursive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 </a:t>
            </a:r>
            <a:r>
              <a:rPr lang="pt-BR" dirty="0" err="1"/>
              <a:t>Elimination</a:t>
            </a:r>
            <a:r>
              <a:rPr lang="pt-BR" dirty="0"/>
              <a:t>), and </a:t>
            </a:r>
            <a:r>
              <a:rPr lang="pt-BR" dirty="0" err="1"/>
              <a:t>basic</a:t>
            </a:r>
            <a:r>
              <a:rPr lang="pt-BR" dirty="0"/>
              <a:t> </a:t>
            </a:r>
            <a:r>
              <a:rPr lang="pt-BR" dirty="0" err="1"/>
              <a:t>statistics</a:t>
            </a:r>
            <a:r>
              <a:rPr lang="pt-BR" dirty="0"/>
              <a:t> (</a:t>
            </a:r>
            <a:r>
              <a:rPr lang="pt-BR" dirty="0" err="1"/>
              <a:t>medium</a:t>
            </a:r>
            <a:r>
              <a:rPr lang="pt-BR" dirty="0"/>
              <a:t>, standard </a:t>
            </a:r>
            <a:r>
              <a:rPr lang="pt-BR" dirty="0" err="1"/>
              <a:t>deviation</a:t>
            </a:r>
            <a:r>
              <a:rPr lang="pt-BR" dirty="0"/>
              <a:t>, </a:t>
            </a:r>
            <a:r>
              <a:rPr lang="pt-BR" dirty="0" err="1"/>
              <a:t>quantification</a:t>
            </a:r>
            <a:r>
              <a:rPr lang="pt-BR" dirty="0"/>
              <a:t>, t-</a:t>
            </a:r>
            <a:r>
              <a:rPr lang="pt-BR" dirty="0" err="1"/>
              <a:t>test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47152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F0ECA4-30B9-4951-9EA7-BC06A162D047}"/>
              </a:ext>
            </a:extLst>
          </p:cNvPr>
          <p:cNvSpPr/>
          <p:nvPr/>
        </p:nvSpPr>
        <p:spPr>
          <a:xfrm>
            <a:off x="1807572" y="2873834"/>
            <a:ext cx="3998162" cy="10026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83E2E91-1822-40BD-830B-E39862982C85}"/>
              </a:ext>
            </a:extLst>
          </p:cNvPr>
          <p:cNvSpPr/>
          <p:nvPr/>
        </p:nvSpPr>
        <p:spPr>
          <a:xfrm>
            <a:off x="3786245" y="3015150"/>
            <a:ext cx="2013141" cy="8531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F2A357A8-BBFF-446B-9B56-7E0934307C6A}"/>
              </a:ext>
            </a:extLst>
          </p:cNvPr>
          <p:cNvCxnSpPr>
            <a:cxnSpLocks/>
          </p:cNvCxnSpPr>
          <p:nvPr/>
        </p:nvCxnSpPr>
        <p:spPr>
          <a:xfrm flipV="1">
            <a:off x="2802837" y="2876938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280DC8-B0B8-47E0-B6C3-310959518BE3}"/>
              </a:ext>
            </a:extLst>
          </p:cNvPr>
          <p:cNvSpPr txBox="1"/>
          <p:nvPr/>
        </p:nvSpPr>
        <p:spPr>
          <a:xfrm rot="16200000">
            <a:off x="1533573" y="3093196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Extração dos Dados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A13AAF1-A043-4D81-948C-92578D5E59C7}"/>
              </a:ext>
            </a:extLst>
          </p:cNvPr>
          <p:cNvCxnSpPr>
            <a:cxnSpLocks/>
          </p:cNvCxnSpPr>
          <p:nvPr/>
        </p:nvCxnSpPr>
        <p:spPr>
          <a:xfrm flipV="1">
            <a:off x="3773213" y="3868266"/>
            <a:ext cx="0" cy="127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1548CD6-7725-4BE1-B5BA-B73A430C2140}"/>
              </a:ext>
            </a:extLst>
          </p:cNvPr>
          <p:cNvSpPr txBox="1"/>
          <p:nvPr/>
        </p:nvSpPr>
        <p:spPr>
          <a:xfrm>
            <a:off x="3029951" y="3829954"/>
            <a:ext cx="88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SMOTE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B6DF337C-4E5C-4975-AA0C-3FE7EDF486A6}"/>
              </a:ext>
            </a:extLst>
          </p:cNvPr>
          <p:cNvCxnSpPr>
            <a:cxnSpLocks/>
          </p:cNvCxnSpPr>
          <p:nvPr/>
        </p:nvCxnSpPr>
        <p:spPr>
          <a:xfrm flipV="1">
            <a:off x="3633260" y="3992535"/>
            <a:ext cx="147733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A32D348-D850-493C-A606-49AF430BD934}"/>
              </a:ext>
            </a:extLst>
          </p:cNvPr>
          <p:cNvSpPr txBox="1"/>
          <p:nvPr/>
        </p:nvSpPr>
        <p:spPr>
          <a:xfrm rot="16200000">
            <a:off x="2544392" y="3125979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Preparação dos Dados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E10B85A-6CC1-4017-B5E5-2D0C70779650}"/>
              </a:ext>
            </a:extLst>
          </p:cNvPr>
          <p:cNvSpPr txBox="1"/>
          <p:nvPr/>
        </p:nvSpPr>
        <p:spPr>
          <a:xfrm rot="16200000">
            <a:off x="3498449" y="320736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 dos Dados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4AA644C-8D25-4F8E-A8BF-5F43FC14E7EB}"/>
              </a:ext>
            </a:extLst>
          </p:cNvPr>
          <p:cNvCxnSpPr>
            <a:cxnSpLocks/>
          </p:cNvCxnSpPr>
          <p:nvPr/>
        </p:nvCxnSpPr>
        <p:spPr>
          <a:xfrm flipV="1">
            <a:off x="3319126" y="2870727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E87DF9-75E6-4D47-93FE-C9F847575814}"/>
              </a:ext>
            </a:extLst>
          </p:cNvPr>
          <p:cNvSpPr txBox="1"/>
          <p:nvPr/>
        </p:nvSpPr>
        <p:spPr>
          <a:xfrm rot="16200000">
            <a:off x="3021458" y="3104213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Seleção das Features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E4B86734-6F2A-4D7F-9C8E-D268262E1E6D}"/>
              </a:ext>
            </a:extLst>
          </p:cNvPr>
          <p:cNvCxnSpPr>
            <a:cxnSpLocks/>
          </p:cNvCxnSpPr>
          <p:nvPr/>
        </p:nvCxnSpPr>
        <p:spPr>
          <a:xfrm flipV="1">
            <a:off x="3776333" y="2880050"/>
            <a:ext cx="9331" cy="10026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7A6D4AF-35E0-4D97-973A-B79014472F82}"/>
              </a:ext>
            </a:extLst>
          </p:cNvPr>
          <p:cNvSpPr txBox="1"/>
          <p:nvPr/>
        </p:nvSpPr>
        <p:spPr>
          <a:xfrm>
            <a:off x="3477820" y="2144695"/>
            <a:ext cx="239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Ordem de Split do dataset (%)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1817DF2-2B75-4DA9-942D-21652EB015EB}"/>
              </a:ext>
            </a:extLst>
          </p:cNvPr>
          <p:cNvCxnSpPr>
            <a:cxnSpLocks/>
          </p:cNvCxnSpPr>
          <p:nvPr/>
        </p:nvCxnSpPr>
        <p:spPr>
          <a:xfrm>
            <a:off x="5800774" y="2427097"/>
            <a:ext cx="0" cy="462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BBEEF48-C978-456F-B7BA-AB4A50255178}"/>
              </a:ext>
            </a:extLst>
          </p:cNvPr>
          <p:cNvCxnSpPr>
            <a:cxnSpLocks/>
          </p:cNvCxnSpPr>
          <p:nvPr/>
        </p:nvCxnSpPr>
        <p:spPr>
          <a:xfrm flipV="1">
            <a:off x="3790038" y="2427097"/>
            <a:ext cx="1" cy="43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37F042AE-665C-4674-B8FC-D22255B5D3FA}"/>
              </a:ext>
            </a:extLst>
          </p:cNvPr>
          <p:cNvCxnSpPr>
            <a:cxnSpLocks/>
          </p:cNvCxnSpPr>
          <p:nvPr/>
        </p:nvCxnSpPr>
        <p:spPr>
          <a:xfrm>
            <a:off x="3785664" y="2425967"/>
            <a:ext cx="2020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01362F1-F7DC-4209-B8FE-8B37F8AFF2E3}"/>
              </a:ext>
            </a:extLst>
          </p:cNvPr>
          <p:cNvSpPr txBox="1"/>
          <p:nvPr/>
        </p:nvSpPr>
        <p:spPr>
          <a:xfrm rot="16200000">
            <a:off x="3944188" y="3208006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Obtenção do Modelo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EEFA0A-114D-4184-8F57-A743ED4C5653}"/>
              </a:ext>
            </a:extLst>
          </p:cNvPr>
          <p:cNvSpPr txBox="1"/>
          <p:nvPr/>
        </p:nvSpPr>
        <p:spPr>
          <a:xfrm rot="16200000">
            <a:off x="4377820" y="3213345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478CC0B-3586-47CD-B17F-AE07C0179AEE}"/>
              </a:ext>
            </a:extLst>
          </p:cNvPr>
          <p:cNvSpPr txBox="1"/>
          <p:nvPr/>
        </p:nvSpPr>
        <p:spPr>
          <a:xfrm rot="16200000">
            <a:off x="5082625" y="3222978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7B83A397-71F0-4C32-8FC6-CD6C0360B575}"/>
              </a:ext>
            </a:extLst>
          </p:cNvPr>
          <p:cNvCxnSpPr/>
          <p:nvPr/>
        </p:nvCxnSpPr>
        <p:spPr>
          <a:xfrm>
            <a:off x="5113712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C4D7B689-A729-44DA-BB72-ACD1B348F825}"/>
              </a:ext>
            </a:extLst>
          </p:cNvPr>
          <p:cNvCxnSpPr/>
          <p:nvPr/>
        </p:nvCxnSpPr>
        <p:spPr>
          <a:xfrm>
            <a:off x="4650293" y="3021361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2A9ED10-846F-48D0-9DD5-ABED981D8E59}"/>
              </a:ext>
            </a:extLst>
          </p:cNvPr>
          <p:cNvCxnSpPr/>
          <p:nvPr/>
        </p:nvCxnSpPr>
        <p:spPr>
          <a:xfrm>
            <a:off x="4230416" y="303069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E8B5864-391D-4E53-8054-F7FFE47A948C}"/>
              </a:ext>
            </a:extLst>
          </p:cNvPr>
          <p:cNvCxnSpPr>
            <a:cxnSpLocks/>
          </p:cNvCxnSpPr>
          <p:nvPr/>
        </p:nvCxnSpPr>
        <p:spPr>
          <a:xfrm flipH="1" flipV="1">
            <a:off x="3060371" y="3874940"/>
            <a:ext cx="3936" cy="499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0C75FB7-D535-4C50-AE23-884C54902592}"/>
              </a:ext>
            </a:extLst>
          </p:cNvPr>
          <p:cNvCxnSpPr>
            <a:cxnSpLocks/>
          </p:cNvCxnSpPr>
          <p:nvPr/>
        </p:nvCxnSpPr>
        <p:spPr>
          <a:xfrm>
            <a:off x="5568906" y="4142048"/>
            <a:ext cx="0" cy="213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44D115C-8673-4F40-9F17-0B7FCE404B89}"/>
              </a:ext>
            </a:extLst>
          </p:cNvPr>
          <p:cNvCxnSpPr>
            <a:cxnSpLocks/>
          </p:cNvCxnSpPr>
          <p:nvPr/>
        </p:nvCxnSpPr>
        <p:spPr>
          <a:xfrm flipH="1">
            <a:off x="3060828" y="4348465"/>
            <a:ext cx="2508419" cy="8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C363ADA9-94F1-4A30-9088-8537A6ECF201}"/>
              </a:ext>
            </a:extLst>
          </p:cNvPr>
          <p:cNvCxnSpPr>
            <a:cxnSpLocks/>
          </p:cNvCxnSpPr>
          <p:nvPr/>
        </p:nvCxnSpPr>
        <p:spPr>
          <a:xfrm flipH="1" flipV="1">
            <a:off x="2950860" y="3869244"/>
            <a:ext cx="2" cy="732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8E12BAC-09CA-4BC6-9191-C709336F126C}"/>
              </a:ext>
            </a:extLst>
          </p:cNvPr>
          <p:cNvCxnSpPr>
            <a:cxnSpLocks/>
          </p:cNvCxnSpPr>
          <p:nvPr/>
        </p:nvCxnSpPr>
        <p:spPr>
          <a:xfrm>
            <a:off x="7443658" y="4132717"/>
            <a:ext cx="0" cy="471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5389CEF-5C14-42A8-9D57-4418CE5EB1DF}"/>
              </a:ext>
            </a:extLst>
          </p:cNvPr>
          <p:cNvCxnSpPr>
            <a:cxnSpLocks/>
          </p:cNvCxnSpPr>
          <p:nvPr/>
        </p:nvCxnSpPr>
        <p:spPr>
          <a:xfrm flipH="1">
            <a:off x="2950861" y="4597353"/>
            <a:ext cx="4503228" cy="13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39239D3F-668E-4FBF-A3E1-9BDDF0504FF0}"/>
              </a:ext>
            </a:extLst>
          </p:cNvPr>
          <p:cNvSpPr txBox="1"/>
          <p:nvPr/>
        </p:nvSpPr>
        <p:spPr>
          <a:xfrm>
            <a:off x="5523409" y="4351069"/>
            <a:ext cx="172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474C135-582D-4816-B1BA-7BCA2C4A07C2}"/>
              </a:ext>
            </a:extLst>
          </p:cNvPr>
          <p:cNvSpPr txBox="1"/>
          <p:nvPr/>
        </p:nvSpPr>
        <p:spPr>
          <a:xfrm>
            <a:off x="3729736" y="4057465"/>
            <a:ext cx="168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Re-treinar os dados   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135E97EB-0B23-4696-B9C5-138E99AFB7F3}"/>
              </a:ext>
            </a:extLst>
          </p:cNvPr>
          <p:cNvSpPr txBox="1"/>
          <p:nvPr/>
        </p:nvSpPr>
        <p:spPr>
          <a:xfrm>
            <a:off x="2563285" y="2577020"/>
            <a:ext cx="2540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TREINAMENTO DOS DADOS</a:t>
            </a:r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DC39242A-C108-4813-856C-D2E71FB7674A}"/>
              </a:ext>
            </a:extLst>
          </p:cNvPr>
          <p:cNvSpPr/>
          <p:nvPr/>
        </p:nvSpPr>
        <p:spPr>
          <a:xfrm>
            <a:off x="6230282" y="2867624"/>
            <a:ext cx="1396400" cy="1002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ECE70702-7C0C-4835-B1EB-E86CC6CA3A48}"/>
              </a:ext>
            </a:extLst>
          </p:cNvPr>
          <p:cNvSpPr/>
          <p:nvPr/>
        </p:nvSpPr>
        <p:spPr>
          <a:xfrm>
            <a:off x="6230282" y="3018261"/>
            <a:ext cx="1396400" cy="858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8AB1A9A-6535-4B5C-B2F2-C222380E91F3}"/>
              </a:ext>
            </a:extLst>
          </p:cNvPr>
          <p:cNvSpPr txBox="1"/>
          <p:nvPr/>
        </p:nvSpPr>
        <p:spPr>
          <a:xfrm rot="16200000">
            <a:off x="5907285" y="320857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Normalização</a:t>
            </a:r>
            <a:r>
              <a:rPr lang="pt-BR" sz="1100" b="1" dirty="0">
                <a:solidFill>
                  <a:srgbClr val="002060"/>
                </a:solidFill>
              </a:rPr>
              <a:t> </a:t>
            </a:r>
            <a:r>
              <a:rPr lang="pt-BR" sz="1100" b="1" dirty="0"/>
              <a:t>de Dados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2F833B32-BF66-40BE-8965-98C39FEA45DF}"/>
              </a:ext>
            </a:extLst>
          </p:cNvPr>
          <p:cNvSpPr txBox="1"/>
          <p:nvPr/>
        </p:nvSpPr>
        <p:spPr>
          <a:xfrm rot="16200000">
            <a:off x="6274508" y="3204414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Matriz de Confusão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37C5B7E-B1A9-4930-8316-E03660FBB20F}"/>
              </a:ext>
            </a:extLst>
          </p:cNvPr>
          <p:cNvSpPr txBox="1"/>
          <p:nvPr/>
        </p:nvSpPr>
        <p:spPr>
          <a:xfrm rot="16200000">
            <a:off x="6622330" y="3169349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Teste do modelo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FA0F983D-D2AC-4FFB-8AD7-99F69C02593A}"/>
              </a:ext>
            </a:extLst>
          </p:cNvPr>
          <p:cNvSpPr txBox="1"/>
          <p:nvPr/>
        </p:nvSpPr>
        <p:spPr>
          <a:xfrm rot="16200000">
            <a:off x="6952772" y="3219373"/>
            <a:ext cx="1002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Tomada de decisão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EBB18193-3542-4889-8342-D0AAB8ACB49C}"/>
              </a:ext>
            </a:extLst>
          </p:cNvPr>
          <p:cNvCxnSpPr/>
          <p:nvPr/>
        </p:nvCxnSpPr>
        <p:spPr>
          <a:xfrm>
            <a:off x="7291525" y="300892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1160223-8B9E-46CC-93B3-301AB6626B85}"/>
              </a:ext>
            </a:extLst>
          </p:cNvPr>
          <p:cNvCxnSpPr/>
          <p:nvPr/>
        </p:nvCxnSpPr>
        <p:spPr>
          <a:xfrm>
            <a:off x="6967390" y="3024469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3ED4CA7C-CDA7-47E3-B327-3E4BD46F3355}"/>
              </a:ext>
            </a:extLst>
          </p:cNvPr>
          <p:cNvSpPr txBox="1"/>
          <p:nvPr/>
        </p:nvSpPr>
        <p:spPr>
          <a:xfrm>
            <a:off x="6133203" y="2565062"/>
            <a:ext cx="2233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TESTE DO MODELO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6D78DA3-89AA-4952-A820-267C4D0CCDF0}"/>
              </a:ext>
            </a:extLst>
          </p:cNvPr>
          <p:cNvGrpSpPr/>
          <p:nvPr/>
        </p:nvGrpSpPr>
        <p:grpSpPr>
          <a:xfrm>
            <a:off x="7608523" y="3174719"/>
            <a:ext cx="444679" cy="307777"/>
            <a:chOff x="5406499" y="4257075"/>
            <a:chExt cx="444679" cy="307777"/>
          </a:xfrm>
        </p:grpSpPr>
        <p:cxnSp>
          <p:nvCxnSpPr>
            <p:cNvPr id="136" name="Conector de Seta Reta 135">
              <a:extLst>
                <a:ext uri="{FF2B5EF4-FFF2-40B4-BE49-F238E27FC236}">
                  <a16:creationId xmlns:a16="http://schemas.microsoft.com/office/drawing/2014/main" id="{3BD627A5-CCB9-4BB2-9C6B-382A7D99F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86C3D0FA-A080-4F00-85DB-1F0984B8A1D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CFC6772D-DE6F-47E5-807E-5DFB3B6A9178}"/>
              </a:ext>
            </a:extLst>
          </p:cNvPr>
          <p:cNvSpPr txBox="1"/>
          <p:nvPr/>
        </p:nvSpPr>
        <p:spPr>
          <a:xfrm>
            <a:off x="7214800" y="3822306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6084EAED-6A90-47AE-90EF-894F07A69AE9}"/>
              </a:ext>
            </a:extLst>
          </p:cNvPr>
          <p:cNvSpPr txBox="1"/>
          <p:nvPr/>
        </p:nvSpPr>
        <p:spPr>
          <a:xfrm>
            <a:off x="5318081" y="3852933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NOK</a:t>
            </a:r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4D350836-C7A7-4670-A450-871FCB95BD30}"/>
              </a:ext>
            </a:extLst>
          </p:cNvPr>
          <p:cNvSpPr txBox="1"/>
          <p:nvPr/>
        </p:nvSpPr>
        <p:spPr>
          <a:xfrm>
            <a:off x="8665995" y="3281592"/>
            <a:ext cx="53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FIM</a:t>
            </a: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DE858CF3-AF7E-45AF-907A-C952BB8C239E}"/>
              </a:ext>
            </a:extLst>
          </p:cNvPr>
          <p:cNvCxnSpPr>
            <a:cxnSpLocks/>
          </p:cNvCxnSpPr>
          <p:nvPr/>
        </p:nvCxnSpPr>
        <p:spPr>
          <a:xfrm>
            <a:off x="8356525" y="3447368"/>
            <a:ext cx="339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A4D9A0D0-6D7C-4E50-8EAB-67309694F72B}"/>
              </a:ext>
            </a:extLst>
          </p:cNvPr>
          <p:cNvSpPr txBox="1"/>
          <p:nvPr/>
        </p:nvSpPr>
        <p:spPr>
          <a:xfrm rot="16200000">
            <a:off x="2046576" y="3124150"/>
            <a:ext cx="108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Visualização de Dados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6AD7821C-F7AB-4EA3-8237-6C6436D07BDC}"/>
              </a:ext>
            </a:extLst>
          </p:cNvPr>
          <p:cNvCxnSpPr>
            <a:cxnSpLocks/>
          </p:cNvCxnSpPr>
          <p:nvPr/>
        </p:nvCxnSpPr>
        <p:spPr>
          <a:xfrm flipV="1">
            <a:off x="2274103" y="2889377"/>
            <a:ext cx="0" cy="9647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9BD10098-6515-4FDD-97FF-E4F3A728DBF3}"/>
              </a:ext>
            </a:extLst>
          </p:cNvPr>
          <p:cNvCxnSpPr/>
          <p:nvPr/>
        </p:nvCxnSpPr>
        <p:spPr>
          <a:xfrm>
            <a:off x="6566596" y="3020810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4F03F38C-9A29-472E-B2D7-4FF03897582E}"/>
              </a:ext>
            </a:extLst>
          </p:cNvPr>
          <p:cNvCxnSpPr/>
          <p:nvPr/>
        </p:nvCxnSpPr>
        <p:spPr>
          <a:xfrm>
            <a:off x="5385678" y="3026603"/>
            <a:ext cx="0" cy="853116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DD6C4947-9080-4A0A-ADCE-202FFAC1AF1C}"/>
              </a:ext>
            </a:extLst>
          </p:cNvPr>
          <p:cNvSpPr txBox="1"/>
          <p:nvPr/>
        </p:nvSpPr>
        <p:spPr>
          <a:xfrm rot="16200000">
            <a:off x="4688770" y="3171519"/>
            <a:ext cx="11024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CRV</a:t>
            </a:r>
          </a:p>
        </p:txBody>
      </p: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9C7D7066-D22D-4932-B9C7-20411C38696E}"/>
              </a:ext>
            </a:extLst>
          </p:cNvPr>
          <p:cNvCxnSpPr>
            <a:cxnSpLocks/>
          </p:cNvCxnSpPr>
          <p:nvPr/>
        </p:nvCxnSpPr>
        <p:spPr>
          <a:xfrm>
            <a:off x="5799386" y="2425967"/>
            <a:ext cx="458010" cy="450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A098BD-A645-4477-AC78-C38C8988DD4E}"/>
              </a:ext>
            </a:extLst>
          </p:cNvPr>
          <p:cNvGrpSpPr/>
          <p:nvPr/>
        </p:nvGrpSpPr>
        <p:grpSpPr>
          <a:xfrm>
            <a:off x="7985295" y="2891326"/>
            <a:ext cx="450636" cy="1015773"/>
            <a:chOff x="8013289" y="2909984"/>
            <a:chExt cx="450636" cy="1015773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2D16073-1B29-409C-A32E-16541B6FBB69}"/>
                </a:ext>
              </a:extLst>
            </p:cNvPr>
            <p:cNvSpPr/>
            <p:nvPr/>
          </p:nvSpPr>
          <p:spPr>
            <a:xfrm>
              <a:off x="8054491" y="2923122"/>
              <a:ext cx="409434" cy="10026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7228ACA-5BEB-46FE-A21C-962BEC191433}"/>
                </a:ext>
              </a:extLst>
            </p:cNvPr>
            <p:cNvSpPr txBox="1"/>
            <p:nvPr/>
          </p:nvSpPr>
          <p:spPr>
            <a:xfrm rot="16200000">
              <a:off x="7727415" y="3195858"/>
              <a:ext cx="1002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/>
                <a:t>Análise Qualitativa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6D842B3-AF15-40C2-879E-81F0CB2ED9CE}"/>
              </a:ext>
            </a:extLst>
          </p:cNvPr>
          <p:cNvGrpSpPr/>
          <p:nvPr/>
        </p:nvGrpSpPr>
        <p:grpSpPr>
          <a:xfrm>
            <a:off x="5810822" y="3177835"/>
            <a:ext cx="444679" cy="307777"/>
            <a:chOff x="5406499" y="4257075"/>
            <a:chExt cx="444679" cy="307777"/>
          </a:xfrm>
        </p:grpSpPr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6DB93BC9-4C64-42D7-B212-06F92B1B4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832" y="4497038"/>
              <a:ext cx="393773" cy="14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E93E172-0BFA-435F-A72F-7295EBFF0D22}"/>
                </a:ext>
              </a:extLst>
            </p:cNvPr>
            <p:cNvSpPr txBox="1"/>
            <p:nvPr/>
          </p:nvSpPr>
          <p:spPr>
            <a:xfrm>
              <a:off x="5406499" y="4257075"/>
              <a:ext cx="444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OK</a:t>
              </a:r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0D320DD6-333A-43BC-AD07-E99D108E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19374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1A884-3EB8-4BD3-A5DC-F1ADB45C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DECISION TREE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2047A1-45F6-4B37-8BD1-98B659C4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" y="2090057"/>
            <a:ext cx="11353800" cy="2164702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CC080C-4B90-4390-86DA-A42A21EB4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532934"/>
              </p:ext>
            </p:extLst>
          </p:nvPr>
        </p:nvGraphicFramePr>
        <p:xfrm>
          <a:off x="5132388" y="4537075"/>
          <a:ext cx="10144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Objeto de Shell de Gerenciador" showAsIcon="1" r:id="rId4" imgW="1015200" imgH="488520" progId="Package">
                  <p:embed/>
                </p:oleObj>
              </mc:Choice>
              <mc:Fallback>
                <p:oleObj name="Objeto de Shell de Gerenciador" showAsIcon="1" r:id="rId4" imgW="10152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2388" y="4537075"/>
                        <a:ext cx="101441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7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F195-7B80-4FAB-B35A-B84E2AA3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3" y="31290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Decision Tree: </a:t>
            </a:r>
            <a:br>
              <a:rPr lang="pt-BR" dirty="0"/>
            </a:br>
            <a:r>
              <a:rPr lang="pt-BR" dirty="0"/>
              <a:t>Root, </a:t>
            </a:r>
            <a:br>
              <a:rPr lang="pt-BR" dirty="0"/>
            </a:br>
            <a:r>
              <a:rPr lang="pt-BR" dirty="0"/>
              <a:t>Decision Nodes</a:t>
            </a:r>
            <a:br>
              <a:rPr lang="pt-BR" dirty="0"/>
            </a:br>
            <a:r>
              <a:rPr lang="pt-BR" dirty="0"/>
              <a:t> and Leafs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A4A191-9E53-472F-AA67-294A76C8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62" y="1530792"/>
            <a:ext cx="6009392" cy="48028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7E50FF-E816-447A-8868-F0A2A526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08" y="101490"/>
            <a:ext cx="3246540" cy="16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031B-8611-4490-8AD6-AEEA5951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ROC GRAPHICS COMPARASION BETWEEN LR AND DT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3E1D7D-D461-4C96-8297-88927D1D2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3" y="1690688"/>
            <a:ext cx="5604302" cy="39017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937816-3EB7-4F10-BD64-C1C9D277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35" y="1664184"/>
            <a:ext cx="5678409" cy="39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1">
            <a:extLst>
              <a:ext uri="{FF2B5EF4-FFF2-40B4-BE49-F238E27FC236}">
                <a16:creationId xmlns:a16="http://schemas.microsoft.com/office/drawing/2014/main" id="{F8F2BFC4-36B8-4C92-ABCE-B476B045C55D}"/>
              </a:ext>
            </a:extLst>
          </p:cNvPr>
          <p:cNvSpPr txBox="1">
            <a:spLocks/>
          </p:cNvSpPr>
          <p:nvPr/>
        </p:nvSpPr>
        <p:spPr>
          <a:xfrm>
            <a:off x="895318" y="255722"/>
            <a:ext cx="38002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Relative feature importance acc. Moro et Al. [2]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5D656A-9F2D-4CDE-885D-CE7A606EF1B2}"/>
              </a:ext>
            </a:extLst>
          </p:cNvPr>
          <p:cNvGrpSpPr/>
          <p:nvPr/>
        </p:nvGrpSpPr>
        <p:grpSpPr>
          <a:xfrm>
            <a:off x="5698434" y="608955"/>
            <a:ext cx="5638371" cy="2743438"/>
            <a:chOff x="4859184" y="290906"/>
            <a:chExt cx="6477622" cy="303207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40B64BB-DB44-430C-B64F-33D302D9E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9184" y="290906"/>
              <a:ext cx="6477622" cy="3032078"/>
            </a:xfrm>
            <a:prstGeom prst="rect">
              <a:avLst/>
            </a:prstGeom>
          </p:spPr>
        </p:pic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2CE6C0A-24C3-4703-A3C2-C400BA3C2291}"/>
                </a:ext>
              </a:extLst>
            </p:cNvPr>
            <p:cNvCxnSpPr/>
            <p:nvPr/>
          </p:nvCxnSpPr>
          <p:spPr>
            <a:xfrm>
              <a:off x="6546574" y="7818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0BEFD294-2B2C-46A0-96C0-D1335B698E0B}"/>
                </a:ext>
              </a:extLst>
            </p:cNvPr>
            <p:cNvCxnSpPr/>
            <p:nvPr/>
          </p:nvCxnSpPr>
          <p:spPr>
            <a:xfrm>
              <a:off x="8542064" y="1048582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85766C5B-C3B4-4C3E-A9AD-AF2500001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41781" y="1062870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B70F2066-271C-459F-94CF-5973AC946AF0}"/>
                </a:ext>
              </a:extLst>
            </p:cNvPr>
            <p:cNvCxnSpPr>
              <a:cxnSpLocks/>
            </p:cNvCxnSpPr>
            <p:nvPr/>
          </p:nvCxnSpPr>
          <p:spPr>
            <a:xfrm>
              <a:off x="6327493" y="1365536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6E546F78-4DEC-4D27-9F99-86A0DF1E607C}"/>
                </a:ext>
              </a:extLst>
            </p:cNvPr>
            <p:cNvCxnSpPr>
              <a:cxnSpLocks/>
            </p:cNvCxnSpPr>
            <p:nvPr/>
          </p:nvCxnSpPr>
          <p:spPr>
            <a:xfrm>
              <a:off x="8280119" y="1603664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6B63B360-149B-47F7-A6EE-679F06F1A50E}"/>
                </a:ext>
              </a:extLst>
            </p:cNvPr>
            <p:cNvCxnSpPr>
              <a:cxnSpLocks/>
            </p:cNvCxnSpPr>
            <p:nvPr/>
          </p:nvCxnSpPr>
          <p:spPr>
            <a:xfrm>
              <a:off x="6627522" y="1594148"/>
              <a:ext cx="488895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533747BD-BEE9-4B71-A0F9-168C0BD9EE5C}"/>
                </a:ext>
              </a:extLst>
            </p:cNvPr>
            <p:cNvCxnSpPr>
              <a:cxnSpLocks/>
            </p:cNvCxnSpPr>
            <p:nvPr/>
          </p:nvCxnSpPr>
          <p:spPr>
            <a:xfrm>
              <a:off x="6532286" y="1889422"/>
              <a:ext cx="58413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0488A9E6-69D6-431A-96FC-2DF422E228C1}"/>
                </a:ext>
              </a:extLst>
            </p:cNvPr>
            <p:cNvCxnSpPr>
              <a:cxnSpLocks/>
            </p:cNvCxnSpPr>
            <p:nvPr/>
          </p:nvCxnSpPr>
          <p:spPr>
            <a:xfrm>
              <a:off x="8429626" y="784508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8E86619-BF9E-4E91-A02B-65FE7C671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64" y="2184698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03CF24B-B5AC-4641-85D2-EE625DDE7303}"/>
                </a:ext>
              </a:extLst>
            </p:cNvPr>
            <p:cNvCxnSpPr>
              <a:cxnSpLocks/>
            </p:cNvCxnSpPr>
            <p:nvPr/>
          </p:nvCxnSpPr>
          <p:spPr>
            <a:xfrm>
              <a:off x="8823056" y="2708580"/>
              <a:ext cx="27332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36FEE5DD-ACBF-4CB0-B5CF-16651E686DEB}"/>
                </a:ext>
              </a:extLst>
            </p:cNvPr>
            <p:cNvCxnSpPr>
              <a:cxnSpLocks/>
            </p:cNvCxnSpPr>
            <p:nvPr/>
          </p:nvCxnSpPr>
          <p:spPr>
            <a:xfrm>
              <a:off x="6270343" y="2441878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ABF269A0-9EB6-4FF7-80AD-01D3C8B7D043}"/>
                </a:ext>
              </a:extLst>
            </p:cNvPr>
            <p:cNvCxnSpPr>
              <a:cxnSpLocks/>
            </p:cNvCxnSpPr>
            <p:nvPr/>
          </p:nvCxnSpPr>
          <p:spPr>
            <a:xfrm>
              <a:off x="8222975" y="2151362"/>
              <a:ext cx="830548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76895B25-385B-4BA3-8BAC-DE080F0621FE}"/>
                </a:ext>
              </a:extLst>
            </p:cNvPr>
            <p:cNvCxnSpPr>
              <a:cxnSpLocks/>
            </p:cNvCxnSpPr>
            <p:nvPr/>
          </p:nvCxnSpPr>
          <p:spPr>
            <a:xfrm>
              <a:off x="6517998" y="2732388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BA53085C-E629-4226-9F7C-957787A5C744}"/>
                </a:ext>
              </a:extLst>
            </p:cNvPr>
            <p:cNvCxnSpPr>
              <a:cxnSpLocks/>
            </p:cNvCxnSpPr>
            <p:nvPr/>
          </p:nvCxnSpPr>
          <p:spPr>
            <a:xfrm>
              <a:off x="5794090" y="3008612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919ED47-00AA-4880-8F0C-7B6D2C84EACB}"/>
                </a:ext>
              </a:extLst>
            </p:cNvPr>
            <p:cNvCxnSpPr>
              <a:cxnSpLocks/>
            </p:cNvCxnSpPr>
            <p:nvPr/>
          </p:nvCxnSpPr>
          <p:spPr>
            <a:xfrm>
              <a:off x="9732690" y="2203746"/>
              <a:ext cx="1306801" cy="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EF43B715-1676-4EE8-9CDC-6F93553096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3322984"/>
              <a:ext cx="1185866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D755FADB-B9E6-475C-B033-C3B6BDC1B1F4}"/>
                </a:ext>
              </a:extLst>
            </p:cNvPr>
            <p:cNvCxnSpPr>
              <a:cxnSpLocks/>
            </p:cNvCxnSpPr>
            <p:nvPr/>
          </p:nvCxnSpPr>
          <p:spPr>
            <a:xfrm>
              <a:off x="9953636" y="1089358"/>
              <a:ext cx="1128713" cy="6004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B2B86A5-134D-4A9B-A88B-99C247BCAABB}"/>
              </a:ext>
            </a:extLst>
          </p:cNvPr>
          <p:cNvGrpSpPr/>
          <p:nvPr/>
        </p:nvGrpSpPr>
        <p:grpSpPr>
          <a:xfrm>
            <a:off x="5698433" y="4055161"/>
            <a:ext cx="5524071" cy="2436374"/>
            <a:chOff x="4840133" y="3699182"/>
            <a:chExt cx="6382372" cy="2772772"/>
          </a:xfrm>
        </p:grpSpPr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4ADFDFF-DCC3-46F7-8E1D-EC3F3D53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0133" y="3699182"/>
              <a:ext cx="6382372" cy="2772772"/>
            </a:xfrm>
            <a:prstGeom prst="rect">
              <a:avLst/>
            </a:prstGeom>
          </p:spPr>
        </p:pic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DF69FA-D9AC-412B-9179-F9B57C3C6E17}"/>
                </a:ext>
              </a:extLst>
            </p:cNvPr>
            <p:cNvCxnSpPr/>
            <p:nvPr/>
          </p:nvCxnSpPr>
          <p:spPr>
            <a:xfrm>
              <a:off x="10499448" y="5291978"/>
              <a:ext cx="56984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810A839C-8A69-442C-BF93-4B4FE2E31B6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318" y="4199237"/>
              <a:ext cx="774636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ABBB3CEF-31D8-4BCF-A74E-0B17C36FC135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530" y="3880141"/>
              <a:ext cx="71085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D03E2EF3-4385-4A4B-B304-1C355828D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307" y="4999347"/>
              <a:ext cx="582893" cy="1575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B34D58B-2CAD-4283-8A93-10EF59754B0A}"/>
                </a:ext>
              </a:extLst>
            </p:cNvPr>
            <p:cNvCxnSpPr>
              <a:cxnSpLocks/>
            </p:cNvCxnSpPr>
            <p:nvPr/>
          </p:nvCxnSpPr>
          <p:spPr>
            <a:xfrm>
              <a:off x="8251553" y="6373077"/>
              <a:ext cx="774636" cy="0"/>
            </a:xfrm>
            <a:prstGeom prst="line">
              <a:avLst/>
            </a:prstGeom>
            <a:ln w="25400">
              <a:solidFill>
                <a:schemeClr val="accent4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A459FDB-3BA6-47E1-AD49-31C2CD632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" y="1581285"/>
            <a:ext cx="4851304" cy="48233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E2AFCC-3FEC-4DC8-AB02-8EC600BE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3155" y="-271339"/>
            <a:ext cx="7105011" cy="1325563"/>
          </a:xfrm>
        </p:spPr>
        <p:txBody>
          <a:bodyPr>
            <a:noAutofit/>
          </a:bodyPr>
          <a:lstStyle/>
          <a:p>
            <a:r>
              <a:rPr lang="pt-BR" sz="2800" dirty="0"/>
              <a:t>TABLE 1: 10 FEATURES MORE IMPORTANT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4D11ACF-7E85-42B3-9F80-2B63C7F1ACFC}"/>
              </a:ext>
            </a:extLst>
          </p:cNvPr>
          <p:cNvSpPr txBox="1">
            <a:spLocks/>
          </p:cNvSpPr>
          <p:nvPr/>
        </p:nvSpPr>
        <p:spPr>
          <a:xfrm>
            <a:off x="5649291" y="3074836"/>
            <a:ext cx="7105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TABLE 2: 10 FEATURES LESS IMPORTANT</a:t>
            </a:r>
          </a:p>
        </p:txBody>
      </p:sp>
    </p:spTree>
    <p:extLst>
      <p:ext uri="{BB962C8B-B14F-4D97-AF65-F5344CB8AC3E}">
        <p14:creationId xmlns:p14="http://schemas.microsoft.com/office/powerpoint/2010/main" val="3538559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</TotalTime>
  <Words>793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Objeto de Shell de Gerenciador</vt:lpstr>
      <vt:lpstr>Project 3: Evaluation of telemarketing campaign on sales of long term deposits for a portuguese bank</vt:lpstr>
      <vt:lpstr>CONTENTS</vt:lpstr>
      <vt:lpstr>PROBLEM</vt:lpstr>
      <vt:lpstr>OBJECTIVE</vt:lpstr>
      <vt:lpstr>MACHINE LEARNING PROCESS</vt:lpstr>
      <vt:lpstr>DECISION TREE</vt:lpstr>
      <vt:lpstr>Decision Tree:  Root,  Decision Nodes  and Leafs</vt:lpstr>
      <vt:lpstr>ROC GRAPHICS COMPARASION BETWEEN LR AND DT</vt:lpstr>
      <vt:lpstr>TABLE 1: 10 FEATURES MORE IMPORTANT</vt:lpstr>
      <vt:lpstr>RESULTS</vt:lpstr>
      <vt:lpstr>CONCLUSION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Ito</dc:creator>
  <cp:lastModifiedBy>Eduardo Ito</cp:lastModifiedBy>
  <cp:revision>104</cp:revision>
  <cp:lastPrinted>2020-08-10T10:55:46Z</cp:lastPrinted>
  <dcterms:created xsi:type="dcterms:W3CDTF">2020-07-26T12:24:28Z</dcterms:created>
  <dcterms:modified xsi:type="dcterms:W3CDTF">2020-08-10T17:13:06Z</dcterms:modified>
</cp:coreProperties>
</file>